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6" r:id="rId2"/>
    <p:sldId id="313" r:id="rId3"/>
    <p:sldId id="312" r:id="rId4"/>
    <p:sldId id="323" r:id="rId5"/>
    <p:sldId id="333" r:id="rId6"/>
    <p:sldId id="332" r:id="rId7"/>
    <p:sldId id="330" r:id="rId8"/>
    <p:sldId id="331" r:id="rId9"/>
    <p:sldId id="314" r:id="rId10"/>
    <p:sldId id="320" r:id="rId11"/>
    <p:sldId id="321" r:id="rId12"/>
    <p:sldId id="325" r:id="rId13"/>
    <p:sldId id="315" r:id="rId14"/>
    <p:sldId id="322" r:id="rId15"/>
    <p:sldId id="326" r:id="rId16"/>
    <p:sldId id="316" r:id="rId17"/>
    <p:sldId id="318" r:id="rId18"/>
    <p:sldId id="317" r:id="rId19"/>
    <p:sldId id="319" r:id="rId20"/>
    <p:sldId id="327" r:id="rId21"/>
    <p:sldId id="328" r:id="rId22"/>
    <p:sldId id="329" r:id="rId23"/>
    <p:sldId id="334" r:id="rId24"/>
    <p:sldId id="335" r:id="rId25"/>
    <p:sldId id="266" r:id="rId26"/>
  </p:sldIdLst>
  <p:sldSz cx="9144000" cy="6858000" type="screen4x3"/>
  <p:notesSz cx="68580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-65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-65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-65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-65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-65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-65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-65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-65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-65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00FF"/>
    <a:srgbClr val="032855"/>
    <a:srgbClr val="FF3399"/>
    <a:srgbClr val="FF9933"/>
    <a:srgbClr val="002368"/>
    <a:srgbClr val="E1E1DF"/>
    <a:srgbClr val="C8C8C6"/>
    <a:srgbClr val="8F8F8C"/>
    <a:srgbClr val="032F65"/>
    <a:srgbClr val="00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812" autoAdjust="0"/>
    <p:restoredTop sz="73270" autoAdjust="0"/>
  </p:normalViewPr>
  <p:slideViewPr>
    <p:cSldViewPr>
      <p:cViewPr varScale="1">
        <p:scale>
          <a:sx n="58" d="100"/>
          <a:sy n="58" d="100"/>
        </p:scale>
        <p:origin x="1746" y="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364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6482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6482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9B95C5-00E6-4570-B403-3A15AA09B2D5}" type="datetimeFigureOut">
              <a:rPr lang="en-US" smtClean="0"/>
              <a:pPr/>
              <a:t>9/29/2016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049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15790"/>
            <a:ext cx="5486400" cy="41833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2971800" cy="4648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829967"/>
            <a:ext cx="2971800" cy="4648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A5C744-A385-49B9-9F95-09143659B6F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9058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5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C6F9FAE-2C21-4276-BCD3-A41E6813F92D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29699" name="Rectangle 2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/>
              <a:t>Intro with background</a:t>
            </a:r>
          </a:p>
          <a:p>
            <a:r>
              <a:rPr lang="en-US" dirty="0"/>
              <a:t>  - </a:t>
            </a:r>
            <a:r>
              <a:rPr lang="en-US" dirty="0" err="1"/>
              <a:t>Capts</a:t>
            </a:r>
            <a:r>
              <a:rPr lang="en-US" dirty="0"/>
              <a:t> and Majors not know how to write and route paperwork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Don’t be that Lt </a:t>
            </a:r>
          </a:p>
        </p:txBody>
      </p:sp>
      <p:sp>
        <p:nvSpPr>
          <p:cNvPr id="29700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4425" y="703263"/>
            <a:ext cx="4629150" cy="3473450"/>
          </a:xfrm>
          <a:ln cap="flat"/>
        </p:spPr>
      </p:sp>
    </p:spTree>
    <p:extLst>
      <p:ext uri="{BB962C8B-B14F-4D97-AF65-F5344CB8AC3E}">
        <p14:creationId xmlns:p14="http://schemas.microsoft.com/office/powerpoint/2010/main" val="25057784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A5C744-A385-49B9-9F95-09143659B6F6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3120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A5C744-A385-49B9-9F95-09143659B6F6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8504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A5C744-A385-49B9-9F95-09143659B6F6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7020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A5C744-A385-49B9-9F95-09143659B6F6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1598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A5C744-A385-49B9-9F95-09143659B6F6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23023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Everything from</a:t>
            </a:r>
            <a:r>
              <a:rPr lang="en-US" baseline="0" dirty="0" smtClean="0"/>
              <a:t> a simple main point reminder during a speech to analyze of a problem and solution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A5C744-A385-49B9-9F95-09143659B6F6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4889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Read ahead for a briefing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A5C744-A385-49B9-9F95-09143659B6F6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05817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A5C744-A385-49B9-9F95-09143659B6F6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05265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A5C744-A385-49B9-9F95-09143659B6F6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50534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A5C744-A385-49B9-9F95-09143659B6F6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4195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5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84B8C01-AC9C-4FDC-940B-C938E70FC13A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399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4425" y="703263"/>
            <a:ext cx="4629150" cy="3473450"/>
          </a:xfrm>
          <a:ln cap="flat"/>
        </p:spPr>
      </p:sp>
      <p:sp>
        <p:nvSpPr>
          <p:cNvPr id="399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62128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A5C744-A385-49B9-9F95-09143659B6F6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67869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A5C744-A385-49B9-9F95-09143659B6F6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04199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A5C744-A385-49B9-9F95-09143659B6F6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93106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Get to the point,  long email don’t get read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- Watch what you say, can’t pass along sarcasm </a:t>
            </a:r>
          </a:p>
          <a:p>
            <a:endParaRPr lang="en-US" dirty="0"/>
          </a:p>
          <a:p>
            <a:r>
              <a:rPr lang="en-US" dirty="0"/>
              <a:t>- Make sure what you send in the message has a purpose</a:t>
            </a:r>
          </a:p>
          <a:p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Who gets it, you don’t know who going to get your email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Make sure its there and the right item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Don’t let your account doesn’t get over loaded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Good formatting can make it easier to read for you and write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Use workflow if not going directly to an individual’s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A5C744-A385-49B9-9F95-09143659B6F6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9556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• BL = Bottom Line </a:t>
            </a:r>
          </a:p>
          <a:p>
            <a:r>
              <a:rPr lang="en-US" dirty="0"/>
              <a:t>• I = Impact on the organization </a:t>
            </a:r>
          </a:p>
          <a:p>
            <a:r>
              <a:rPr lang="en-US" dirty="0"/>
              <a:t>• N = Next steps to be taken </a:t>
            </a:r>
          </a:p>
          <a:p>
            <a:r>
              <a:rPr lang="en-US" dirty="0"/>
              <a:t>• D = Details to support the bottom line and any significant discussion points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A5C744-A385-49B9-9F95-09143659B6F6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11634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5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84B8C01-AC9C-4FDC-940B-C938E70FC13A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399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4425" y="703263"/>
            <a:ext cx="4629150" cy="3473450"/>
          </a:xfrm>
          <a:ln cap="flat"/>
        </p:spPr>
      </p:sp>
      <p:sp>
        <p:nvSpPr>
          <p:cNvPr id="399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2583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-story of a ADEWS emails making to the </a:t>
            </a:r>
            <a:r>
              <a:rPr lang="en-US"/>
              <a:t>state department</a:t>
            </a:r>
            <a:endParaRPr lang="en-US" dirty="0"/>
          </a:p>
          <a:p>
            <a:endParaRPr lang="en-US" dirty="0"/>
          </a:p>
          <a:p>
            <a:r>
              <a:rPr lang="en-US" dirty="0"/>
              <a:t>There are many instruction that cover writing </a:t>
            </a:r>
          </a:p>
          <a:p>
            <a:r>
              <a:rPr lang="en-US" dirty="0"/>
              <a:t>-plain writing act of 2010</a:t>
            </a:r>
          </a:p>
          <a:p>
            <a:r>
              <a:rPr lang="en-US" dirty="0"/>
              <a:t>-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A5C744-A385-49B9-9F95-09143659B6F6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3424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FOCUS Principles</a:t>
            </a:r>
          </a:p>
          <a:p>
            <a:r>
              <a:rPr lang="en-US" dirty="0"/>
              <a:t>•Focused:  Address the issue, the whole issue, and nothing but the issue.  •Organized:  Systematically present your information and ideas. </a:t>
            </a:r>
          </a:p>
          <a:p>
            <a:r>
              <a:rPr lang="en-US" dirty="0"/>
              <a:t>• Clear:  Communicate with clarity and make each word count. </a:t>
            </a:r>
          </a:p>
          <a:p>
            <a:r>
              <a:rPr lang="en-US" dirty="0"/>
              <a:t>• Understanding:  Understand your audience and its expectations. </a:t>
            </a:r>
          </a:p>
          <a:p>
            <a:r>
              <a:rPr lang="en-US" dirty="0"/>
              <a:t>• Supported:  Use logic and support to make your point.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A5C744-A385-49B9-9F95-09143659B6F6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1833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Be detailed, item should have enough information to stand alone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Passive:  Water is drunk by everybody. Active:  Everybody drinks water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A5C744-A385-49B9-9F95-09143659B6F6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1361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-fresh eyes,  wait few hours or a day if needed</a:t>
            </a:r>
          </a:p>
          <a:p>
            <a:r>
              <a:rPr lang="en-US" dirty="0"/>
              <a:t>- Slow down, Read aloud or cover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- Big picture, Organization and cohesion, have a clear purpose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A5C744-A385-49B9-9F95-09143659B6F6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4782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-fresh eyes,  wait few hours or a day if needed</a:t>
            </a:r>
          </a:p>
          <a:p>
            <a:r>
              <a:rPr lang="en-US" dirty="0"/>
              <a:t>- Slow down, Read aloud or cover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- Big picture, Organization and cohesion, have a clear purpose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A5C744-A385-49B9-9F95-09143659B6F6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4129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A5C744-A385-49B9-9F95-09143659B6F6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8025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A5C744-A385-49B9-9F95-09143659B6F6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9740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2"/>
          <p:cNvPicPr>
            <a:picLocks noChangeAspect="1" noChangeArrowheads="1"/>
          </p:cNvPicPr>
          <p:nvPr userDrawn="1"/>
        </p:nvPicPr>
        <p:blipFill>
          <a:blip r:embed="rId2" cstate="print"/>
          <a:srcRect l="8333" r="8333"/>
          <a:stretch>
            <a:fillRect/>
          </a:stretch>
        </p:blipFill>
        <p:spPr bwMode="auto">
          <a:xfrm>
            <a:off x="0" y="0"/>
            <a:ext cx="9296400" cy="6972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2971800" y="5715000"/>
            <a:ext cx="5791200" cy="1219200"/>
          </a:xfrm>
        </p:spPr>
        <p:txBody>
          <a:bodyPr/>
          <a:lstStyle>
            <a:lvl1pPr algn="r">
              <a:buNone/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/>
                <a:cs typeface="Times New Roman"/>
              </a:defRPr>
            </a:lvl1pPr>
          </a:lstStyle>
          <a:p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1905000" y="4473575"/>
            <a:ext cx="6858000" cy="1470025"/>
          </a:xfrm>
        </p:spPr>
        <p:txBody>
          <a:bodyPr/>
          <a:lstStyle>
            <a:lvl1pPr algn="r">
              <a:defRPr sz="5400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/>
                <a:cs typeface="Times New Roman"/>
              </a:defRPr>
            </a:lvl1pPr>
          </a:lstStyle>
          <a:p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CDCAE67-E89D-4BB4-B61B-54BC0670CF18}" type="datetime1">
              <a:rPr lang="en-US"/>
              <a:pPr/>
              <a:t>9/29/2016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B92C29F-D602-4F43-B69F-6F199E9502A6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09C0921-2D70-4E08-98D8-EB39DE03150A}" type="datetime1">
              <a:rPr lang="en-US"/>
              <a:pPr/>
              <a:t>9/29/2016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71ADD8F-4C0D-4DEB-AFE1-513E68AA82D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Picture 2"/>
          <p:cNvPicPr>
            <a:picLocks noChangeAspect="1" noChangeArrowheads="1"/>
          </p:cNvPicPr>
          <p:nvPr userDrawn="1"/>
        </p:nvPicPr>
        <p:blipFill>
          <a:blip r:embed="rId2" cstate="print"/>
          <a:srcRect l="8333" r="8333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10" descr="AF Symbol Blue.jpg"/>
          <p:cNvPicPr>
            <a:picLocks noChangeAspect="1"/>
          </p:cNvPicPr>
          <p:nvPr userDrawn="1"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57200" y="0"/>
            <a:ext cx="1477178" cy="140121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" name="Straight Connector 5"/>
          <p:cNvCxnSpPr/>
          <p:nvPr userDrawn="1"/>
        </p:nvCxnSpPr>
        <p:spPr>
          <a:xfrm>
            <a:off x="1981200" y="1143000"/>
            <a:ext cx="6812280" cy="1588"/>
          </a:xfrm>
          <a:prstGeom prst="line">
            <a:avLst/>
          </a:prstGeom>
          <a:ln w="155575">
            <a:solidFill>
              <a:srgbClr val="002368"/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600200"/>
            <a:ext cx="8229600" cy="4525963"/>
          </a:xfrm>
        </p:spPr>
        <p:txBody>
          <a:bodyPr/>
          <a:lstStyle>
            <a:lvl1pPr>
              <a:defRPr>
                <a:latin typeface="Times New Roman"/>
                <a:cs typeface="Times New Roman"/>
              </a:defRPr>
            </a:lvl1pPr>
            <a:lvl2pPr>
              <a:defRPr>
                <a:latin typeface="Times New Roman"/>
                <a:cs typeface="Times New Roman"/>
              </a:defRPr>
            </a:lvl2pPr>
            <a:lvl3pPr>
              <a:defRPr>
                <a:latin typeface="Times New Roman"/>
                <a:cs typeface="Times New Roman"/>
              </a:defRPr>
            </a:lvl3pPr>
            <a:lvl4pPr>
              <a:defRPr>
                <a:latin typeface="Times New Roman"/>
                <a:cs typeface="Times New Roman"/>
              </a:defRPr>
            </a:lvl4pPr>
            <a:lvl5pPr>
              <a:defRPr>
                <a:latin typeface="Times New Roman"/>
                <a:cs typeface="Times New Roman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0"/>
            <a:ext cx="8229600" cy="1143000"/>
          </a:xfrm>
        </p:spPr>
        <p:txBody>
          <a:bodyPr>
            <a:normAutofit/>
          </a:bodyPr>
          <a:lstStyle>
            <a:lvl1pPr algn="r">
              <a:defRPr sz="40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092E1ED-56A1-416C-B18A-BFFB0EF35A2C}" type="datetime1">
              <a:rPr lang="en-US"/>
              <a:pPr/>
              <a:t>9/29/2016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007EA91-4907-4829-9C20-676F2E1DCC1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0F49F59-F97F-4418-BC3B-6EC65723EE25}" type="datetime1">
              <a:rPr lang="en-US"/>
              <a:pPr/>
              <a:t>9/29/2016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6998E08-D7FE-4010-A517-040F530A3A86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 userDrawn="1"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pic>
          <p:nvPicPr>
            <p:cNvPr id="12" name="Picture 2"/>
            <p:cNvPicPr>
              <a:picLocks noChangeAspect="1" noChangeArrowheads="1"/>
            </p:cNvPicPr>
            <p:nvPr userDrawn="1"/>
          </p:nvPicPr>
          <p:blipFill>
            <a:blip r:embed="rId2" cstate="print"/>
            <a:srcRect l="8333" r="8333"/>
            <a:stretch>
              <a:fillRect/>
            </a:stretch>
          </p:blipFill>
          <p:spPr bwMode="auto">
            <a:xfrm>
              <a:off x="0" y="0"/>
              <a:ext cx="9144000" cy="6858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3" name="Picture 12" descr="AF Symbol Blue.jpg"/>
            <p:cNvPicPr>
              <a:picLocks noChangeAspect="1"/>
            </p:cNvPicPr>
            <p:nvPr userDrawn="1"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457200" y="0"/>
              <a:ext cx="1477178" cy="140121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4" name="Straight Connector 13"/>
            <p:cNvCxnSpPr/>
            <p:nvPr userDrawn="1"/>
          </p:nvCxnSpPr>
          <p:spPr>
            <a:xfrm>
              <a:off x="1981200" y="1143000"/>
              <a:ext cx="6812280" cy="1588"/>
            </a:xfrm>
            <a:prstGeom prst="line">
              <a:avLst/>
            </a:prstGeom>
            <a:ln w="155575">
              <a:solidFill>
                <a:srgbClr val="002368"/>
              </a:solidFill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34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44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533400" y="0"/>
            <a:ext cx="8229600" cy="1143000"/>
          </a:xfrm>
        </p:spPr>
        <p:txBody>
          <a:bodyPr>
            <a:normAutofit/>
          </a:bodyPr>
          <a:lstStyle>
            <a:lvl1pPr algn="r">
              <a:defRPr sz="40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333280C-8980-4738-B56C-59968B6F2DDE}" type="datetime1">
              <a:rPr lang="en-US"/>
              <a:pPr/>
              <a:t>9/29/2016</a:t>
            </a:fld>
            <a:endParaRPr lang="en-US"/>
          </a:p>
        </p:txBody>
      </p:sp>
      <p:sp>
        <p:nvSpPr>
          <p:cNvPr id="10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ED57EE5-B51A-40EB-BF92-E226A42EECD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 userDrawn="1"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pic>
          <p:nvPicPr>
            <p:cNvPr id="20" name="Picture 2"/>
            <p:cNvPicPr>
              <a:picLocks noChangeAspect="1" noChangeArrowheads="1"/>
            </p:cNvPicPr>
            <p:nvPr userDrawn="1"/>
          </p:nvPicPr>
          <p:blipFill>
            <a:blip r:embed="rId2" cstate="print"/>
            <a:srcRect l="8333" r="8333"/>
            <a:stretch>
              <a:fillRect/>
            </a:stretch>
          </p:blipFill>
          <p:spPr bwMode="auto">
            <a:xfrm>
              <a:off x="0" y="0"/>
              <a:ext cx="9144000" cy="6858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21" name="Picture 20" descr="AF Symbol Blue.jpg"/>
            <p:cNvPicPr>
              <a:picLocks noChangeAspect="1"/>
            </p:cNvPicPr>
            <p:nvPr userDrawn="1"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457200" y="0"/>
              <a:ext cx="1477178" cy="140121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2" name="Straight Connector 21"/>
            <p:cNvCxnSpPr/>
            <p:nvPr userDrawn="1"/>
          </p:nvCxnSpPr>
          <p:spPr>
            <a:xfrm>
              <a:off x="1981200" y="1143000"/>
              <a:ext cx="6812280" cy="1588"/>
            </a:xfrm>
            <a:prstGeom prst="line">
              <a:avLst/>
            </a:prstGeom>
            <a:ln w="155575">
              <a:solidFill>
                <a:srgbClr val="002368"/>
              </a:solidFill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Title 1"/>
          <p:cNvSpPr>
            <a:spLocks noGrp="1"/>
          </p:cNvSpPr>
          <p:nvPr>
            <p:ph type="title"/>
          </p:nvPr>
        </p:nvSpPr>
        <p:spPr>
          <a:xfrm>
            <a:off x="533400" y="0"/>
            <a:ext cx="8229600" cy="1143000"/>
          </a:xfrm>
        </p:spPr>
        <p:txBody>
          <a:bodyPr>
            <a:normAutofit/>
          </a:bodyPr>
          <a:lstStyle>
            <a:lvl1pPr algn="r">
              <a:defRPr sz="40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4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212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212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F6F35F7-F2F4-4B85-A4AD-EDBAACD1F883}" type="datetime1">
              <a:rPr lang="en-US"/>
              <a:pPr/>
              <a:t>9/29/2016</a:t>
            </a:fld>
            <a:endParaRPr lang="en-US"/>
          </a:p>
        </p:txBody>
      </p:sp>
      <p:sp>
        <p:nvSpPr>
          <p:cNvPr id="12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13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A5B742-458C-4FB2-8FCC-268421633BCC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 userDrawn="1"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pic>
          <p:nvPicPr>
            <p:cNvPr id="11" name="Picture 2"/>
            <p:cNvPicPr>
              <a:picLocks noChangeAspect="1" noChangeArrowheads="1"/>
            </p:cNvPicPr>
            <p:nvPr userDrawn="1"/>
          </p:nvPicPr>
          <p:blipFill>
            <a:blip r:embed="rId2" cstate="print"/>
            <a:srcRect l="8333" r="8333"/>
            <a:stretch>
              <a:fillRect/>
            </a:stretch>
          </p:blipFill>
          <p:spPr bwMode="auto">
            <a:xfrm>
              <a:off x="0" y="0"/>
              <a:ext cx="9144000" cy="6858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2" name="Picture 11" descr="AF Symbol Blue.jpg"/>
            <p:cNvPicPr>
              <a:picLocks noChangeAspect="1"/>
            </p:cNvPicPr>
            <p:nvPr userDrawn="1"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457200" y="0"/>
              <a:ext cx="1477178" cy="140121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4" name="Straight Connector 13"/>
            <p:cNvCxnSpPr/>
            <p:nvPr userDrawn="1"/>
          </p:nvCxnSpPr>
          <p:spPr>
            <a:xfrm>
              <a:off x="1981200" y="1143000"/>
              <a:ext cx="6812280" cy="1588"/>
            </a:xfrm>
            <a:prstGeom prst="line">
              <a:avLst/>
            </a:prstGeom>
            <a:ln w="155575">
              <a:solidFill>
                <a:srgbClr val="002368"/>
              </a:solidFill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533400" y="0"/>
            <a:ext cx="8229600" cy="1143000"/>
          </a:xfrm>
        </p:spPr>
        <p:txBody>
          <a:bodyPr>
            <a:normAutofit/>
          </a:bodyPr>
          <a:lstStyle>
            <a:lvl1pPr algn="r">
              <a:defRPr sz="40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DF6C973-CFEC-4130-8EE4-980FB3712F0C}" type="datetime1">
              <a:rPr lang="en-US"/>
              <a:pPr/>
              <a:t>9/29/2016</a:t>
            </a:fld>
            <a:endParaRPr lang="en-US"/>
          </a:p>
        </p:txBody>
      </p:sp>
      <p:sp>
        <p:nvSpPr>
          <p:cNvPr id="8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AD37728-8157-44D5-BFD9-9111742F46A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82CA2A9-9CAC-4FDB-B630-731EB7727567}" type="datetime1">
              <a:rPr lang="en-US"/>
              <a:pPr/>
              <a:t>9/29/2016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FF52D39-8499-47DB-9394-6FF0EB3D094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7AF53E9-3C29-4D61-B093-CA401AEB0D3A}" type="datetime1">
              <a:rPr lang="en-US"/>
              <a:pPr/>
              <a:t>9/29/2016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2AF714F-F197-44B8-936E-23C26BD374AC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40052CD-3002-424C-96E7-7E09EEB02164}" type="datetime1">
              <a:rPr lang="en-US"/>
              <a:pPr/>
              <a:t>9/29/2016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95D45C9-B4FE-4412-8FAB-FB239058752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Calibri" pitchFamily="-65" charset="0"/>
              </a:defRPr>
            </a:lvl1pPr>
          </a:lstStyle>
          <a:p>
            <a:fld id="{767F67E7-25B5-4D11-AB58-D71DFF515425}" type="datetime1">
              <a:rPr lang="en-US"/>
              <a:pPr/>
              <a:t>9/29/2016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898989"/>
                </a:solidFill>
                <a:latin typeface="Calibri" pitchFamily="-65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Calibri" pitchFamily="-65" charset="0"/>
              </a:defRPr>
            </a:lvl1pPr>
          </a:lstStyle>
          <a:p>
            <a:fld id="{F034EA1A-9678-42B8-9535-3B72830FDA5A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697" r:id="rId3"/>
    <p:sldLayoutId id="2147483705" r:id="rId4"/>
    <p:sldLayoutId id="2147483706" r:id="rId5"/>
    <p:sldLayoutId id="2147483707" r:id="rId6"/>
    <p:sldLayoutId id="2147483698" r:id="rId7"/>
    <p:sldLayoutId id="2147483699" r:id="rId8"/>
    <p:sldLayoutId id="2147483700" r:id="rId9"/>
    <p:sldLayoutId id="2147483701" r:id="rId10"/>
    <p:sldLayoutId id="2147483702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pitchFamily="-65" charset="-128"/>
          <a:cs typeface="ＭＳ Ｐゴシック" pitchFamily="-65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06" charset="0"/>
          <a:ea typeface="ＭＳ Ｐゴシック" pitchFamily="-65" charset="-128"/>
          <a:cs typeface="ＭＳ Ｐゴシック" pitchFamily="-65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06" charset="0"/>
          <a:ea typeface="ＭＳ Ｐゴシック" pitchFamily="-65" charset="-128"/>
          <a:cs typeface="ＭＳ Ｐゴシック" pitchFamily="-65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06" charset="0"/>
          <a:ea typeface="ＭＳ Ｐゴシック" pitchFamily="-65" charset="-128"/>
          <a:cs typeface="ＭＳ Ｐゴシック" pitchFamily="-65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06" charset="0"/>
          <a:ea typeface="ＭＳ Ｐゴシック" pitchFamily="-65" charset="-128"/>
          <a:cs typeface="ＭＳ Ｐゴシック" pitchFamily="-65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06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06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06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06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ＭＳ Ｐゴシック" pitchFamily="-65" charset="-128"/>
          <a:cs typeface="ＭＳ Ｐゴシック" pitchFamily="-65" charset="-128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ＭＳ Ｐゴシック" pitchFamily="-106" charset="-128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ＭＳ Ｐゴシック" pitchFamily="-106" charset="-128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ＭＳ Ｐゴシック" pitchFamily="-106" charset="-128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ＭＳ Ｐゴシック" pitchFamily="-106" charset="-128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1027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 </a:t>
            </a:r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1905000" y="4930775"/>
            <a:ext cx="6858000" cy="1470025"/>
          </a:xfrm>
        </p:spPr>
        <p:txBody>
          <a:bodyPr/>
          <a:lstStyle/>
          <a:p>
            <a:r>
              <a:rPr lang="en-US" sz="4800" dirty="0">
                <a:solidFill>
                  <a:srgbClr val="002060"/>
                </a:solidFill>
              </a:rPr>
              <a:t>Basics of Writing</a:t>
            </a:r>
          </a:p>
        </p:txBody>
      </p:sp>
      <p:sp>
        <p:nvSpPr>
          <p:cNvPr id="175108" name="Rectangle 1028"/>
          <p:cNvSpPr>
            <a:spLocks noChangeArrowheads="1"/>
          </p:cNvSpPr>
          <p:nvPr/>
        </p:nvSpPr>
        <p:spPr bwMode="auto">
          <a:xfrm>
            <a:off x="1600200" y="457200"/>
            <a:ext cx="6858000" cy="823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2075" tIns="46038" rIns="92075" bIns="46038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sz="4800" b="1">
                <a:solidFill>
                  <a:srgbClr val="FBFB53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</a:t>
            </a:r>
          </a:p>
        </p:txBody>
      </p:sp>
      <p:sp>
        <p:nvSpPr>
          <p:cNvPr id="175109" name="Rectangle 1029"/>
          <p:cNvSpPr>
            <a:spLocks noChangeArrowheads="1"/>
          </p:cNvSpPr>
          <p:nvPr/>
        </p:nvSpPr>
        <p:spPr bwMode="auto">
          <a:xfrm>
            <a:off x="4572000" y="6096000"/>
            <a:ext cx="45720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2075" tIns="46038" rIns="92075" bIns="46038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sz="3600" b="1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itchFamily="18" charset="0"/>
              </a:rPr>
              <a:t>    </a:t>
            </a:r>
            <a:endParaRPr lang="en-US" sz="3600" b="1">
              <a:solidFill>
                <a:srgbClr val="FBFB53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Times New Roman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183556" y="1539302"/>
            <a:ext cx="2960444" cy="5486400"/>
          </a:xfrm>
        </p:spPr>
        <p:txBody>
          <a:bodyPr/>
          <a:lstStyle/>
          <a:p>
            <a:r>
              <a:rPr lang="en-US" sz="2400" dirty="0"/>
              <a:t>Letterheads</a:t>
            </a:r>
          </a:p>
          <a:p>
            <a:pPr lvl="1"/>
            <a:r>
              <a:rPr lang="en-US" sz="2000" dirty="0" smtClean="0"/>
              <a:t>Can </a:t>
            </a:r>
            <a:r>
              <a:rPr lang="en-US" sz="2000" dirty="0"/>
              <a:t>affect the FOR line</a:t>
            </a:r>
          </a:p>
          <a:p>
            <a:endParaRPr lang="en-US" sz="2400" dirty="0"/>
          </a:p>
          <a:p>
            <a:r>
              <a:rPr lang="en-US" sz="2400" dirty="0"/>
              <a:t>Always have a contact line</a:t>
            </a:r>
          </a:p>
          <a:p>
            <a:pPr lvl="1"/>
            <a:r>
              <a:rPr lang="en-US" sz="2000" dirty="0" smtClean="0"/>
              <a:t>Can </a:t>
            </a:r>
            <a:r>
              <a:rPr lang="en-US" sz="2000" dirty="0"/>
              <a:t>be different than the signer </a:t>
            </a:r>
          </a:p>
          <a:p>
            <a:endParaRPr lang="en-US" sz="2400" dirty="0"/>
          </a:p>
          <a:p>
            <a:r>
              <a:rPr lang="en-US" sz="2400" dirty="0"/>
              <a:t>No </a:t>
            </a:r>
            <a:r>
              <a:rPr lang="en-US" sz="2400" dirty="0" smtClean="0"/>
              <a:t>Hyperlinks</a:t>
            </a:r>
          </a:p>
          <a:p>
            <a:endParaRPr lang="en-US" sz="2400" dirty="0"/>
          </a:p>
          <a:p>
            <a:r>
              <a:rPr lang="en-US" sz="2400" dirty="0" smtClean="0"/>
              <a:t>Sign on same page </a:t>
            </a:r>
            <a:endParaRPr lang="en-US" sz="2400" dirty="0"/>
          </a:p>
          <a:p>
            <a:endParaRPr lang="en-US" sz="2400" dirty="0"/>
          </a:p>
          <a:p>
            <a:pPr marL="342900" lvl="1" indent="-342900"/>
            <a:endParaRPr lang="en-US" sz="24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40316" y="0"/>
            <a:ext cx="8229600" cy="1143000"/>
          </a:xfrm>
        </p:spPr>
        <p:txBody>
          <a:bodyPr/>
          <a:lstStyle/>
          <a:p>
            <a:r>
              <a:rPr lang="en-US" b="0" dirty="0">
                <a:effectLst/>
              </a:rPr>
              <a:t>Types - Memorandum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6455" t="7307" r="13058"/>
          <a:stretch/>
        </p:blipFill>
        <p:spPr>
          <a:xfrm>
            <a:off x="13372" y="1203192"/>
            <a:ext cx="5845080" cy="572998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07304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In Turn: When the memorandum needs a record of review without the formality of the indorsement format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>
                <a:effectLst/>
              </a:rPr>
              <a:t>Memorandum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2834" t="3054" r="5152" b="65322"/>
          <a:stretch/>
        </p:blipFill>
        <p:spPr>
          <a:xfrm>
            <a:off x="1481667" y="3608912"/>
            <a:ext cx="6709834" cy="290512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14676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533400" y="1600201"/>
            <a:ext cx="8229600" cy="153775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Indorsement: When the memorandum must be signed to acknowledge receipt or action.</a:t>
            </a:r>
          </a:p>
          <a:p>
            <a:pPr marL="457200" lvl="1" indent="0">
              <a:buNone/>
            </a:pPr>
            <a:r>
              <a:rPr lang="en-US" sz="3200" dirty="0"/>
              <a:t>- The letter of reprimand (LOR)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>
                <a:effectLst/>
              </a:rPr>
              <a:t>Memorandum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5327" t="4987" r="3543" b="24241"/>
          <a:stretch/>
        </p:blipFill>
        <p:spPr>
          <a:xfrm>
            <a:off x="1296457" y="3704167"/>
            <a:ext cx="5826125" cy="254899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49092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533400" y="1388529"/>
            <a:ext cx="8229600" cy="4525963"/>
          </a:xfrm>
        </p:spPr>
        <p:txBody>
          <a:bodyPr/>
          <a:lstStyle/>
          <a:p>
            <a:r>
              <a:rPr lang="en-US" dirty="0"/>
              <a:t>Uses: your communication needs a personal touch or when sincerity is essential </a:t>
            </a:r>
          </a:p>
          <a:p>
            <a:pPr lvl="1"/>
            <a:r>
              <a:rPr lang="en-US" dirty="0"/>
              <a:t>Use it to write a private matter for praise, condolence, sponsorship, etc. </a:t>
            </a:r>
          </a:p>
          <a:p>
            <a:pPr lvl="1"/>
            <a:r>
              <a:rPr lang="en-US" dirty="0"/>
              <a:t>Promotions and Letter Of Appreciations </a:t>
            </a:r>
          </a:p>
          <a:p>
            <a:r>
              <a:rPr lang="en-US" dirty="0"/>
              <a:t>Keep it brief, preferably no longer than one page</a:t>
            </a:r>
          </a:p>
          <a:p>
            <a:r>
              <a:rPr lang="en-US" dirty="0"/>
              <a:t>Avoid using acronyms 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 algn="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Types - Personal letter</a:t>
            </a:r>
          </a:p>
        </p:txBody>
      </p:sp>
    </p:spTree>
    <p:extLst>
      <p:ext uri="{BB962C8B-B14F-4D97-AF65-F5344CB8AC3E}">
        <p14:creationId xmlns:p14="http://schemas.microsoft.com/office/powerpoint/2010/main" val="2195365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2"/>
          <p:cNvSpPr>
            <a:spLocks noGrp="1"/>
          </p:cNvSpPr>
          <p:nvPr>
            <p:ph type="title"/>
          </p:nvPr>
        </p:nvSpPr>
        <p:spPr>
          <a:xfrm>
            <a:off x="824445" y="0"/>
            <a:ext cx="8229600" cy="1143000"/>
          </a:xfrm>
        </p:spPr>
        <p:txBody>
          <a:bodyPr>
            <a:normAutofit/>
          </a:bodyPr>
          <a:lstStyle/>
          <a:p>
            <a:pPr lvl="1" algn="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Personal letter</a:t>
            </a:r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2845" t="3878"/>
          <a:stretch/>
        </p:blipFill>
        <p:spPr>
          <a:xfrm>
            <a:off x="152400" y="457200"/>
            <a:ext cx="5213525" cy="573616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3" name="Title 2"/>
          <p:cNvSpPr txBox="1">
            <a:spLocks/>
          </p:cNvSpPr>
          <p:nvPr/>
        </p:nvSpPr>
        <p:spPr bwMode="auto">
          <a:xfrm>
            <a:off x="5640137" y="1176609"/>
            <a:ext cx="3503863" cy="59178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40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ＭＳ Ｐゴシック" pitchFamily="-65" charset="-128"/>
                <a:cs typeface="Times New Roman" pitchFamily="18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-106" charset="0"/>
                <a:ea typeface="ＭＳ Ｐゴシック" pitchFamily="-65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-106" charset="0"/>
                <a:ea typeface="ＭＳ Ｐゴシック" pitchFamily="-65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-106" charset="0"/>
                <a:ea typeface="ＭＳ Ｐゴシック" pitchFamily="-65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-106" charset="0"/>
                <a:ea typeface="ＭＳ Ｐゴシック" pitchFamily="-65" charset="-128"/>
                <a:cs typeface="ＭＳ Ｐゴシック" pitchFamily="-65" charset="-128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-106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-106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-106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-106" charset="0"/>
              </a:defRPr>
            </a:lvl9pPr>
          </a:lstStyle>
          <a:p>
            <a:pPr lvl="1" indent="-457200" algn="l">
              <a:buFont typeface="Arial" panose="020B0604020202020204" pitchFamily="34" charset="0"/>
              <a:buChar char="•"/>
            </a:pPr>
            <a:r>
              <a:rPr lang="en-US" sz="3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correct address, greeting, and close</a:t>
            </a:r>
          </a:p>
          <a:p>
            <a:pPr marL="571500" lvl="1" indent="-571500" algn="l">
              <a:buFont typeface="Arial" panose="020B0604020202020204" pitchFamily="34" charset="0"/>
              <a:buChar char="•"/>
            </a:pPr>
            <a:endParaRPr lang="en-US" sz="3200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indent="-457200" algn="l">
              <a:buFont typeface="Arial" panose="020B0604020202020204" pitchFamily="34" charset="0"/>
              <a:buChar char="•"/>
            </a:pPr>
            <a:r>
              <a:rPr lang="en-US" sz="3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be double space</a:t>
            </a:r>
          </a:p>
          <a:p>
            <a:pPr lvl="1" indent="-457200" algn="l">
              <a:buFont typeface="Arial" panose="020B0604020202020204" pitchFamily="34" charset="0"/>
              <a:buChar char="•"/>
            </a:pPr>
            <a:endParaRPr lang="en-US" sz="3200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indent="-457200" algn="l">
              <a:buFont typeface="Arial" panose="020B0604020202020204" pitchFamily="34" charset="0"/>
              <a:buChar char="•"/>
            </a:pPr>
            <a:r>
              <a:rPr lang="en-US" sz="32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contact line</a:t>
            </a:r>
          </a:p>
          <a:p>
            <a:pPr marL="571500" lvl="1" indent="-571500" algn="l">
              <a:buFont typeface="Arial" panose="020B0604020202020204" pitchFamily="34" charset="0"/>
              <a:buChar char="•"/>
            </a:pPr>
            <a:endParaRPr lang="en-US" sz="3200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lvl="1" indent="-571500" algn="l">
              <a:buFont typeface="Arial" panose="020B0604020202020204" pitchFamily="34" charset="0"/>
              <a:buChar char="•"/>
            </a:pPr>
            <a:endParaRPr lang="en-US" sz="3200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0892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Meant to serve to a wide variety of </a:t>
            </a:r>
            <a:r>
              <a:rPr lang="en-US" dirty="0" smtClean="0"/>
              <a:t>function</a:t>
            </a:r>
            <a:endParaRPr lang="en-US" dirty="0"/>
          </a:p>
          <a:p>
            <a:r>
              <a:rPr lang="en-US" dirty="0"/>
              <a:t>Each type serves a special function</a:t>
            </a:r>
          </a:p>
          <a:p>
            <a:pPr lvl="1"/>
            <a:r>
              <a:rPr lang="en-US" dirty="0"/>
              <a:t>Bullet Background</a:t>
            </a:r>
          </a:p>
          <a:p>
            <a:pPr lvl="1"/>
            <a:r>
              <a:rPr lang="en-US" dirty="0"/>
              <a:t>Background/Position Paper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Papers</a:t>
            </a:r>
          </a:p>
        </p:txBody>
      </p:sp>
    </p:spTree>
    <p:extLst>
      <p:ext uri="{BB962C8B-B14F-4D97-AF65-F5344CB8AC3E}">
        <p14:creationId xmlns:p14="http://schemas.microsoft.com/office/powerpoint/2010/main" val="336293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Background information on signal or multiple issues </a:t>
            </a:r>
          </a:p>
          <a:p>
            <a:pPr lvl="1"/>
            <a:r>
              <a:rPr lang="en-US" dirty="0"/>
              <a:t>Presents information proactively </a:t>
            </a:r>
          </a:p>
          <a:p>
            <a:pPr lvl="1"/>
            <a:r>
              <a:rPr lang="en-US" dirty="0"/>
              <a:t>Summarizes a staff package</a:t>
            </a:r>
          </a:p>
          <a:p>
            <a:r>
              <a:rPr lang="en-US" dirty="0"/>
              <a:t>Use full sentences </a:t>
            </a:r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 algn="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Bullet Background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t="16159" b="26988"/>
          <a:stretch/>
        </p:blipFill>
        <p:spPr>
          <a:xfrm>
            <a:off x="4038600" y="3822547"/>
            <a:ext cx="5029200" cy="295925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18673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Overall format is the same for the two papers </a:t>
            </a:r>
          </a:p>
          <a:p>
            <a:r>
              <a:rPr lang="en-US" dirty="0"/>
              <a:t>Content is different </a:t>
            </a:r>
          </a:p>
          <a:p>
            <a:pPr lvl="1"/>
            <a:r>
              <a:rPr lang="en-US" dirty="0"/>
              <a:t>Background = Information only</a:t>
            </a:r>
          </a:p>
          <a:p>
            <a:pPr lvl="1"/>
            <a:r>
              <a:rPr lang="en-US" dirty="0"/>
              <a:t>Position = Advocating/Persuade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 algn="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Background/Position Paper</a:t>
            </a:r>
          </a:p>
        </p:txBody>
      </p:sp>
    </p:spTree>
    <p:extLst>
      <p:ext uri="{BB962C8B-B14F-4D97-AF65-F5344CB8AC3E}">
        <p14:creationId xmlns:p14="http://schemas.microsoft.com/office/powerpoint/2010/main" val="1666696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552450" y="1504950"/>
            <a:ext cx="3966633" cy="4525963"/>
          </a:xfrm>
        </p:spPr>
        <p:txBody>
          <a:bodyPr/>
          <a:lstStyle/>
          <a:p>
            <a:r>
              <a:rPr lang="en-US" dirty="0"/>
              <a:t>Title ALL CAPS</a:t>
            </a:r>
          </a:p>
          <a:p>
            <a:endParaRPr lang="en-US" dirty="0"/>
          </a:p>
          <a:p>
            <a:r>
              <a:rPr lang="en-US" dirty="0"/>
              <a:t>Intro/conclusion is short and to the point</a:t>
            </a:r>
          </a:p>
          <a:p>
            <a:endParaRPr lang="en-US" dirty="0"/>
          </a:p>
          <a:p>
            <a:r>
              <a:rPr lang="en-US" dirty="0"/>
              <a:t>ID line only on the first page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33400" y="-89961"/>
            <a:ext cx="8229600" cy="1143000"/>
          </a:xfrm>
        </p:spPr>
        <p:txBody>
          <a:bodyPr>
            <a:normAutofit/>
          </a:bodyPr>
          <a:lstStyle/>
          <a:p>
            <a:pPr lvl="1" algn="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Background/Position Paper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3623" y="762000"/>
            <a:ext cx="4206875" cy="596534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6032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533400" y="1300947"/>
            <a:ext cx="8290910" cy="4525963"/>
          </a:xfrm>
        </p:spPr>
        <p:txBody>
          <a:bodyPr/>
          <a:lstStyle/>
          <a:p>
            <a:r>
              <a:rPr lang="en-US" dirty="0"/>
              <a:t>Used to aid in the coordinating of any documentation</a:t>
            </a:r>
          </a:p>
          <a:p>
            <a:r>
              <a:rPr lang="en-US" dirty="0"/>
              <a:t>Placed at the front of the package</a:t>
            </a:r>
          </a:p>
          <a:p>
            <a:r>
              <a:rPr lang="en-US" dirty="0"/>
              <a:t>Most commonly forgotten item</a:t>
            </a:r>
          </a:p>
          <a:p>
            <a:r>
              <a:rPr lang="en-US" dirty="0"/>
              <a:t>Some forms already have this built in </a:t>
            </a:r>
          </a:p>
          <a:p>
            <a:r>
              <a:rPr lang="en-US" dirty="0"/>
              <a:t>Two main formats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lvl="1" algn="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SSS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5206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901700" y="1295400"/>
            <a:ext cx="8229600" cy="5562600"/>
          </a:xfrm>
        </p:spPr>
        <p:txBody>
          <a:bodyPr/>
          <a:lstStyle/>
          <a:p>
            <a:r>
              <a:rPr lang="en-US" dirty="0"/>
              <a:t>Background</a:t>
            </a:r>
          </a:p>
          <a:p>
            <a:r>
              <a:rPr lang="en-US" dirty="0"/>
              <a:t>Writing/Drafting</a:t>
            </a:r>
          </a:p>
          <a:p>
            <a:r>
              <a:rPr lang="en-US" dirty="0"/>
              <a:t>Editing /Reviewing  </a:t>
            </a:r>
          </a:p>
          <a:p>
            <a:r>
              <a:rPr lang="en-US" dirty="0"/>
              <a:t>Types/Examples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5997575" algn="l"/>
              </a:tabLst>
            </a:pPr>
            <a:r>
              <a:rPr lang="en-US" dirty="0">
                <a:solidFill>
                  <a:srgbClr val="002060"/>
                </a:solidFill>
              </a:rPr>
              <a:t>Overview</a:t>
            </a:r>
          </a:p>
        </p:txBody>
      </p:sp>
    </p:spTree>
    <p:extLst>
      <p:ext uri="{BB962C8B-B14F-4D97-AF65-F5344CB8AC3E}">
        <p14:creationId xmlns:p14="http://schemas.microsoft.com/office/powerpoint/2010/main" val="316244035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-937690" y="0"/>
            <a:ext cx="8229600" cy="1143000"/>
          </a:xfrm>
        </p:spPr>
        <p:txBody>
          <a:bodyPr/>
          <a:lstStyle/>
          <a:p>
            <a:r>
              <a:rPr lang="en-US" dirty="0"/>
              <a:t>AF Form 1768                </a:t>
            </a:r>
            <a:r>
              <a:rPr lang="en-US" dirty="0" err="1"/>
              <a:t>eSSS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t="2459" r="981" b="3249"/>
          <a:stretch/>
        </p:blipFill>
        <p:spPr>
          <a:xfrm>
            <a:off x="-19626" y="953827"/>
            <a:ext cx="4480236" cy="565827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/>
          <a:srcRect l="2135" t="1516" r="955" b="1687"/>
          <a:stretch/>
        </p:blipFill>
        <p:spPr>
          <a:xfrm>
            <a:off x="4505854" y="953828"/>
            <a:ext cx="4591716" cy="567443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37720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 smtClean="0"/>
              <a:t>SSS</a:t>
            </a:r>
            <a:endParaRPr lang="en-US" b="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1" t="2459" r="981" b="63824"/>
          <a:stretch/>
        </p:blipFill>
        <p:spPr>
          <a:xfrm>
            <a:off x="34586" y="1374791"/>
            <a:ext cx="5457807" cy="246482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/>
          <a:srcRect l="2378" t="2139" r="4759" b="72593"/>
          <a:stretch/>
        </p:blipFill>
        <p:spPr>
          <a:xfrm>
            <a:off x="34586" y="4671682"/>
            <a:ext cx="5505789" cy="185348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5492393" y="1300947"/>
            <a:ext cx="3331916" cy="5557053"/>
          </a:xfrm>
        </p:spPr>
        <p:txBody>
          <a:bodyPr/>
          <a:lstStyle/>
          <a:p>
            <a:r>
              <a:rPr lang="en-US" dirty="0"/>
              <a:t>Fill in the offices and action</a:t>
            </a:r>
          </a:p>
          <a:p>
            <a:pPr lvl="1"/>
            <a:r>
              <a:rPr lang="en-US" dirty="0" err="1"/>
              <a:t>Coord</a:t>
            </a:r>
            <a:r>
              <a:rPr lang="en-US" dirty="0"/>
              <a:t>, </a:t>
            </a:r>
            <a:r>
              <a:rPr lang="en-US" dirty="0" err="1"/>
              <a:t>Appr</a:t>
            </a:r>
            <a:r>
              <a:rPr lang="en-US" dirty="0"/>
              <a:t>, Sig, Info, or File </a:t>
            </a:r>
          </a:p>
          <a:p>
            <a:r>
              <a:rPr lang="en-US" dirty="0"/>
              <a:t>If more than 10 coordinating use a second form</a:t>
            </a:r>
          </a:p>
          <a:p>
            <a:r>
              <a:rPr lang="en-US" dirty="0"/>
              <a:t>Might have a different action officer</a:t>
            </a:r>
          </a:p>
        </p:txBody>
      </p:sp>
    </p:spTree>
    <p:extLst>
      <p:ext uri="{BB962C8B-B14F-4D97-AF65-F5344CB8AC3E}">
        <p14:creationId xmlns:p14="http://schemas.microsoft.com/office/powerpoint/2010/main" val="377252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1"/>
          <p:cNvSpPr>
            <a:spLocks noGrp="1"/>
          </p:cNvSpPr>
          <p:nvPr>
            <p:ph idx="1"/>
          </p:nvPr>
        </p:nvSpPr>
        <p:spPr>
          <a:xfrm>
            <a:off x="381000" y="1300947"/>
            <a:ext cx="3810000" cy="4490253"/>
          </a:xfrm>
        </p:spPr>
        <p:txBody>
          <a:bodyPr/>
          <a:lstStyle/>
          <a:p>
            <a:r>
              <a:rPr lang="en-US" dirty="0"/>
              <a:t>Provides a introduction and summary to the </a:t>
            </a:r>
            <a:r>
              <a:rPr lang="en-US" dirty="0" smtClean="0"/>
              <a:t>package</a:t>
            </a:r>
          </a:p>
          <a:p>
            <a:endParaRPr lang="en-US" dirty="0"/>
          </a:p>
          <a:p>
            <a:r>
              <a:rPr lang="en-US" dirty="0"/>
              <a:t>If not listed in tabs do not add to package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/>
              <a:t>SSS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1" t="36177" r="981" b="3249"/>
          <a:stretch/>
        </p:blipFill>
        <p:spPr>
          <a:xfrm>
            <a:off x="3962400" y="1600199"/>
            <a:ext cx="5181600" cy="420397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22441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762119" y="1536696"/>
            <a:ext cx="8372481" cy="4525963"/>
          </a:xfrm>
        </p:spPr>
        <p:txBody>
          <a:bodyPr/>
          <a:lstStyle/>
          <a:p>
            <a:r>
              <a:rPr lang="en-US" dirty="0"/>
              <a:t>Eight rules of “netiquette”</a:t>
            </a:r>
          </a:p>
          <a:p>
            <a:pPr lvl="1"/>
            <a:r>
              <a:rPr lang="en-US" dirty="0"/>
              <a:t>Be clear and cornices </a:t>
            </a:r>
          </a:p>
          <a:p>
            <a:pPr lvl="1"/>
            <a:r>
              <a:rPr lang="en-US" dirty="0"/>
              <a:t>Watch your tone</a:t>
            </a:r>
          </a:p>
          <a:p>
            <a:pPr lvl="1"/>
            <a:r>
              <a:rPr lang="en-US" dirty="0"/>
              <a:t>Be selective about what you send</a:t>
            </a:r>
          </a:p>
          <a:p>
            <a:pPr lvl="1"/>
            <a:r>
              <a:rPr lang="en-US" dirty="0"/>
              <a:t>Be selective about who gets the message </a:t>
            </a:r>
          </a:p>
          <a:p>
            <a:pPr lvl="1"/>
            <a:r>
              <a:rPr lang="en-US" dirty="0"/>
              <a:t>Check your attachments </a:t>
            </a:r>
          </a:p>
          <a:p>
            <a:pPr lvl="1"/>
            <a:r>
              <a:rPr lang="en-US" dirty="0"/>
              <a:t>Keep you email under control </a:t>
            </a:r>
          </a:p>
          <a:p>
            <a:pPr lvl="1"/>
            <a:r>
              <a:rPr lang="en-US" dirty="0"/>
              <a:t>Use proper formatting </a:t>
            </a:r>
          </a:p>
          <a:p>
            <a:pPr lvl="1"/>
            <a:r>
              <a:rPr lang="en-US" dirty="0"/>
              <a:t>Use organizational accounts  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E-Mail</a:t>
            </a:r>
          </a:p>
        </p:txBody>
      </p:sp>
    </p:spTree>
    <p:extLst>
      <p:ext uri="{BB962C8B-B14F-4D97-AF65-F5344CB8AC3E}">
        <p14:creationId xmlns:p14="http://schemas.microsoft.com/office/powerpoint/2010/main" val="3065420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75711" y="1462352"/>
            <a:ext cx="2688166" cy="4525963"/>
          </a:xfrm>
        </p:spPr>
        <p:txBody>
          <a:bodyPr/>
          <a:lstStyle/>
          <a:p>
            <a:r>
              <a:rPr lang="en-US" sz="2800" dirty="0"/>
              <a:t>Subject </a:t>
            </a:r>
          </a:p>
          <a:p>
            <a:pPr lvl="1"/>
            <a:r>
              <a:rPr lang="en-US" sz="2400" dirty="0"/>
              <a:t>ACTION</a:t>
            </a:r>
          </a:p>
          <a:p>
            <a:pPr lvl="1"/>
            <a:r>
              <a:rPr lang="en-US" sz="2400" dirty="0"/>
              <a:t>INFO</a:t>
            </a:r>
          </a:p>
          <a:p>
            <a:pPr lvl="1"/>
            <a:r>
              <a:rPr lang="en-US" sz="2400" dirty="0"/>
              <a:t>URGENT</a:t>
            </a:r>
          </a:p>
          <a:p>
            <a:pPr lvl="1"/>
            <a:endParaRPr lang="en-US" sz="2400" dirty="0"/>
          </a:p>
          <a:p>
            <a:r>
              <a:rPr lang="en-US" sz="2800" dirty="0"/>
              <a:t>BLIND and BLUF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E-Mail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2679" t="2759" r="8485" b="2511"/>
          <a:stretch/>
        </p:blipFill>
        <p:spPr>
          <a:xfrm>
            <a:off x="2730500" y="1462352"/>
            <a:ext cx="6238875" cy="439208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74386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3"/>
          <p:cNvSpPr>
            <a:spLocks noGrp="1" noChangeArrowheads="1"/>
          </p:cNvSpPr>
          <p:nvPr>
            <p:ph idx="1"/>
          </p:nvPr>
        </p:nvSpPr>
        <p:spPr>
          <a:xfrm>
            <a:off x="838200" y="1295400"/>
            <a:ext cx="4419600" cy="2285999"/>
          </a:xfrm>
        </p:spPr>
        <p:txBody>
          <a:bodyPr numCol="1"/>
          <a:lstStyle/>
          <a:p>
            <a:r>
              <a:rPr lang="en-US" dirty="0"/>
              <a:t>Background</a:t>
            </a:r>
          </a:p>
          <a:p>
            <a:r>
              <a:rPr lang="en-US" dirty="0"/>
              <a:t>Writing/Drafting</a:t>
            </a:r>
          </a:p>
          <a:p>
            <a:r>
              <a:rPr lang="en-US" dirty="0"/>
              <a:t>Editing /Reviewing  </a:t>
            </a:r>
          </a:p>
          <a:p>
            <a:r>
              <a:rPr lang="en-US" dirty="0"/>
              <a:t>Types/Examples </a:t>
            </a:r>
          </a:p>
          <a:p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sz="2800" b="1" dirty="0">
              <a:solidFill>
                <a:srgbClr val="002060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2800" b="1" dirty="0">
              <a:solidFill>
                <a:srgbClr val="002060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5997575" algn="l"/>
              </a:tabLst>
            </a:pPr>
            <a:r>
              <a:rPr lang="en-US" dirty="0"/>
              <a:t>Summary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3112" y="1373936"/>
            <a:ext cx="8593083" cy="4525963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Writing is useful for record keeping &amp; mass communication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way you write is a reflection of your professionalism</a:t>
            </a:r>
          </a:p>
          <a:p>
            <a:pPr lvl="1"/>
            <a:r>
              <a:rPr lang="en-US" dirty="0"/>
              <a:t>Bosses you never meet may judge you based on your writing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AFH 33-337, </a:t>
            </a:r>
            <a:r>
              <a:rPr lang="en-US" i="1" dirty="0"/>
              <a:t>The Tongue and Quill </a:t>
            </a:r>
          </a:p>
          <a:p>
            <a:pPr lvl="1"/>
            <a:r>
              <a:rPr lang="en-US" dirty="0"/>
              <a:t>Provides guidance on Air Force </a:t>
            </a:r>
            <a:r>
              <a:rPr lang="en-US" b="1" dirty="0"/>
              <a:t>writing</a:t>
            </a:r>
            <a:r>
              <a:rPr lang="en-US" dirty="0"/>
              <a:t> and </a:t>
            </a:r>
            <a:r>
              <a:rPr lang="en-US" b="1" dirty="0"/>
              <a:t>briefing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</a:t>
            </a:r>
          </a:p>
        </p:txBody>
      </p:sp>
    </p:spTree>
    <p:extLst>
      <p:ext uri="{BB962C8B-B14F-4D97-AF65-F5344CB8AC3E}">
        <p14:creationId xmlns:p14="http://schemas.microsoft.com/office/powerpoint/2010/main" val="258264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14758" y="1426654"/>
            <a:ext cx="8729242" cy="4525963"/>
          </a:xfrm>
        </p:spPr>
        <p:txBody>
          <a:bodyPr/>
          <a:lstStyle/>
          <a:p>
            <a:r>
              <a:rPr lang="en-US" dirty="0"/>
              <a:t>Write with FOCUS</a:t>
            </a:r>
          </a:p>
          <a:p>
            <a:pPr lvl="1"/>
            <a:r>
              <a:rPr lang="en-US" dirty="0"/>
              <a:t>Focused:  Address the issue and nothing else  </a:t>
            </a:r>
          </a:p>
          <a:p>
            <a:pPr lvl="1"/>
            <a:r>
              <a:rPr lang="en-US" dirty="0"/>
              <a:t>Organized:  Systematically present information </a:t>
            </a:r>
          </a:p>
          <a:p>
            <a:pPr lvl="1"/>
            <a:r>
              <a:rPr lang="en-US" dirty="0"/>
              <a:t>Clear:  Communicate clearly and make each word count</a:t>
            </a:r>
          </a:p>
          <a:p>
            <a:pPr lvl="1"/>
            <a:r>
              <a:rPr lang="en-US" dirty="0"/>
              <a:t>Understanding:  Know your audience and expectations </a:t>
            </a:r>
          </a:p>
          <a:p>
            <a:pPr lvl="1"/>
            <a:r>
              <a:rPr lang="en-US" dirty="0"/>
              <a:t>Supported:  Use logic and support to make your point</a:t>
            </a:r>
          </a:p>
          <a:p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Writing/Drafting </a:t>
            </a:r>
          </a:p>
        </p:txBody>
      </p:sp>
    </p:spTree>
    <p:extLst>
      <p:ext uri="{BB962C8B-B14F-4D97-AF65-F5344CB8AC3E}">
        <p14:creationId xmlns:p14="http://schemas.microsoft.com/office/powerpoint/2010/main" val="2672286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70973" y="1416423"/>
            <a:ext cx="8229600" cy="4525963"/>
          </a:xfrm>
        </p:spPr>
        <p:txBody>
          <a:bodyPr/>
          <a:lstStyle/>
          <a:p>
            <a:r>
              <a:rPr lang="en-US" dirty="0"/>
              <a:t>What's the purpose?</a:t>
            </a:r>
          </a:p>
          <a:p>
            <a:pPr lvl="1"/>
            <a:r>
              <a:rPr lang="en-US" dirty="0"/>
              <a:t>Direct, Inform, Persuade, and/or Inspire</a:t>
            </a:r>
          </a:p>
          <a:p>
            <a:r>
              <a:rPr lang="en-US" dirty="0"/>
              <a:t>Be detailed and avoid generalizing  </a:t>
            </a:r>
          </a:p>
          <a:p>
            <a:r>
              <a:rPr lang="en-US" dirty="0"/>
              <a:t>Write using plain language </a:t>
            </a:r>
          </a:p>
          <a:p>
            <a:pPr lvl="1"/>
            <a:r>
              <a:rPr lang="en-US" dirty="0"/>
              <a:t>Resumes, 8</a:t>
            </a:r>
            <a:r>
              <a:rPr lang="en-US" baseline="30000" dirty="0"/>
              <a:t>th</a:t>
            </a:r>
            <a:r>
              <a:rPr lang="en-US" dirty="0"/>
              <a:t> grade vocabulary</a:t>
            </a:r>
          </a:p>
          <a:p>
            <a:r>
              <a:rPr lang="en-US" dirty="0"/>
              <a:t>Minimize the jargon</a:t>
            </a:r>
          </a:p>
          <a:p>
            <a:r>
              <a:rPr lang="en-US" dirty="0"/>
              <a:t>Active vs Passive voice </a:t>
            </a:r>
          </a:p>
          <a:p>
            <a:pPr lvl="1"/>
            <a:r>
              <a:rPr lang="en-US" dirty="0"/>
              <a:t>Active voice can get to the point quicker </a:t>
            </a:r>
          </a:p>
          <a:p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Writing/Drafting </a:t>
            </a:r>
          </a:p>
        </p:txBody>
      </p:sp>
    </p:spTree>
    <p:extLst>
      <p:ext uri="{BB962C8B-B14F-4D97-AF65-F5344CB8AC3E}">
        <p14:creationId xmlns:p14="http://schemas.microsoft.com/office/powerpoint/2010/main" val="560080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Best done with fresh eyes</a:t>
            </a:r>
          </a:p>
          <a:p>
            <a:r>
              <a:rPr lang="en-US" dirty="0"/>
              <a:t>Review the basics of writing</a:t>
            </a:r>
          </a:p>
          <a:p>
            <a:pPr lvl="1"/>
            <a:r>
              <a:rPr lang="en-US" dirty="0"/>
              <a:t>Pronoun-antecedent agreement, plural vs singular (p.99) </a:t>
            </a:r>
          </a:p>
          <a:p>
            <a:pPr lvl="1"/>
            <a:r>
              <a:rPr lang="en-US" dirty="0"/>
              <a:t>Subject verb agreement (p.98)</a:t>
            </a:r>
          </a:p>
          <a:p>
            <a:pPr lvl="1"/>
            <a:r>
              <a:rPr lang="en-US" dirty="0"/>
              <a:t>Misplaced modifiers (p.97)</a:t>
            </a:r>
          </a:p>
          <a:p>
            <a:pPr lvl="1"/>
            <a:r>
              <a:rPr lang="en-US" dirty="0"/>
              <a:t>Common errors on page (p.101)</a:t>
            </a:r>
          </a:p>
          <a:p>
            <a:pPr lvl="1"/>
            <a:r>
              <a:rPr lang="en-US" dirty="0" err="1"/>
              <a:t>Ch</a:t>
            </a:r>
            <a:r>
              <a:rPr lang="en-US" dirty="0"/>
              <a:t> 25 – </a:t>
            </a:r>
            <a:r>
              <a:rPr lang="en-US" dirty="0" err="1"/>
              <a:t>Ch</a:t>
            </a:r>
            <a:r>
              <a:rPr lang="en-US" dirty="0"/>
              <a:t> 28</a:t>
            </a:r>
          </a:p>
          <a:p>
            <a:pPr lvl="1"/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Editing/Reviewing </a:t>
            </a:r>
          </a:p>
        </p:txBody>
      </p:sp>
    </p:spTree>
    <p:extLst>
      <p:ext uri="{BB962C8B-B14F-4D97-AF65-F5344CB8AC3E}">
        <p14:creationId xmlns:p14="http://schemas.microsoft.com/office/powerpoint/2010/main" val="3079766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72078" y="1555488"/>
            <a:ext cx="8229600" cy="4525963"/>
          </a:xfrm>
        </p:spPr>
        <p:txBody>
          <a:bodyPr/>
          <a:lstStyle/>
          <a:p>
            <a:r>
              <a:rPr lang="en-US" dirty="0"/>
              <a:t>Slow down and take your time</a:t>
            </a:r>
          </a:p>
          <a:p>
            <a:r>
              <a:rPr lang="en-US" dirty="0"/>
              <a:t>Remember your readers</a:t>
            </a:r>
          </a:p>
          <a:p>
            <a:r>
              <a:rPr lang="en-US" dirty="0"/>
              <a:t>Start with the Big Picture</a:t>
            </a:r>
          </a:p>
          <a:p>
            <a:r>
              <a:rPr lang="en-US" dirty="0"/>
              <a:t>3 reviews </a:t>
            </a:r>
          </a:p>
          <a:p>
            <a:pPr lvl="1"/>
            <a:r>
              <a:rPr lang="en-US" dirty="0"/>
              <a:t>Big picture, paragraph structure and clarity, the small detail </a:t>
            </a:r>
          </a:p>
          <a:p>
            <a:r>
              <a:rPr lang="en-US" dirty="0"/>
              <a:t>Know the local standard </a:t>
            </a:r>
          </a:p>
          <a:p>
            <a:pPr lvl="1"/>
            <a:r>
              <a:rPr lang="en-US" dirty="0"/>
              <a:t>AU-1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Editing/Reviewing </a:t>
            </a:r>
          </a:p>
        </p:txBody>
      </p:sp>
    </p:spTree>
    <p:extLst>
      <p:ext uri="{BB962C8B-B14F-4D97-AF65-F5344CB8AC3E}">
        <p14:creationId xmlns:p14="http://schemas.microsoft.com/office/powerpoint/2010/main" val="1834200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37780" y="1549911"/>
            <a:ext cx="8229600" cy="1143000"/>
          </a:xfrm>
        </p:spPr>
        <p:txBody>
          <a:bodyPr>
            <a:normAutofit/>
          </a:bodyPr>
          <a:lstStyle/>
          <a:p>
            <a:pPr algn="ctr"/>
            <a:r>
              <a:rPr lang="en-US" sz="5400" dirty="0"/>
              <a:t>Document Types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3351" y="3000904"/>
            <a:ext cx="7312233" cy="3100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309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533400" y="1600200"/>
            <a:ext cx="8610600" cy="5715000"/>
          </a:xfrm>
        </p:spPr>
        <p:txBody>
          <a:bodyPr/>
          <a:lstStyle/>
          <a:p>
            <a:r>
              <a:rPr lang="en-US" dirty="0"/>
              <a:t>Uses: The official memorandum informs personnel and documents actions where Airmen need to make an official, written record of an event, decision, or action. </a:t>
            </a:r>
          </a:p>
          <a:p>
            <a:endParaRPr lang="en-US" dirty="0"/>
          </a:p>
          <a:p>
            <a:r>
              <a:rPr lang="en-US" dirty="0"/>
              <a:t>Common Types	</a:t>
            </a:r>
          </a:p>
          <a:p>
            <a:pPr lvl="1"/>
            <a:r>
              <a:rPr lang="en-US" dirty="0"/>
              <a:t>MFR</a:t>
            </a:r>
          </a:p>
          <a:p>
            <a:pPr lvl="1"/>
            <a:r>
              <a:rPr lang="en-US" dirty="0"/>
              <a:t>In Turn</a:t>
            </a:r>
          </a:p>
          <a:p>
            <a:pPr lvl="1"/>
            <a:r>
              <a:rPr lang="en-US" dirty="0"/>
              <a:t>Indorsement  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 algn="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Types - Memorandum</a:t>
            </a:r>
          </a:p>
        </p:txBody>
      </p:sp>
    </p:spTree>
    <p:extLst>
      <p:ext uri="{BB962C8B-B14F-4D97-AF65-F5344CB8AC3E}">
        <p14:creationId xmlns:p14="http://schemas.microsoft.com/office/powerpoint/2010/main" val="1956332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22197</TotalTime>
  <Words>975</Words>
  <Application>Microsoft Office PowerPoint</Application>
  <PresentationFormat>On-screen Show (4:3)</PresentationFormat>
  <Paragraphs>219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ＭＳ Ｐゴシック</vt:lpstr>
      <vt:lpstr>Arial</vt:lpstr>
      <vt:lpstr>Calibri</vt:lpstr>
      <vt:lpstr>Times New Roman</vt:lpstr>
      <vt:lpstr>Office Theme</vt:lpstr>
      <vt:lpstr>Basics of Writing</vt:lpstr>
      <vt:lpstr>Overview</vt:lpstr>
      <vt:lpstr>Background </vt:lpstr>
      <vt:lpstr>Writing/Drafting </vt:lpstr>
      <vt:lpstr>Writing/Drafting </vt:lpstr>
      <vt:lpstr>Editing/Reviewing </vt:lpstr>
      <vt:lpstr>Editing/Reviewing </vt:lpstr>
      <vt:lpstr>Document Types </vt:lpstr>
      <vt:lpstr>Types - Memorandum</vt:lpstr>
      <vt:lpstr>Types - Memorandum </vt:lpstr>
      <vt:lpstr>Memorandum</vt:lpstr>
      <vt:lpstr>Memorandum</vt:lpstr>
      <vt:lpstr>Types - Personal letter</vt:lpstr>
      <vt:lpstr>Personal letter</vt:lpstr>
      <vt:lpstr>AF Papers</vt:lpstr>
      <vt:lpstr>Bullet Background</vt:lpstr>
      <vt:lpstr>Background/Position Paper</vt:lpstr>
      <vt:lpstr>Background/Position Paper</vt:lpstr>
      <vt:lpstr>SSS</vt:lpstr>
      <vt:lpstr>AF Form 1768                eSSS</vt:lpstr>
      <vt:lpstr>SSS</vt:lpstr>
      <vt:lpstr> SSS</vt:lpstr>
      <vt:lpstr>E-Mail</vt:lpstr>
      <vt:lpstr>E-Mail</vt:lpstr>
      <vt:lpstr>Summary</vt:lpstr>
    </vt:vector>
  </TitlesOfParts>
  <Company>U.S. Air Force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marvin.kerr</dc:creator>
  <cp:lastModifiedBy>menglu</cp:lastModifiedBy>
  <cp:revision>231</cp:revision>
  <cp:lastPrinted>2016-09-29T16:48:22Z</cp:lastPrinted>
  <dcterms:created xsi:type="dcterms:W3CDTF">2009-08-16T21:00:23Z</dcterms:created>
  <dcterms:modified xsi:type="dcterms:W3CDTF">2016-09-30T02:34:09Z</dcterms:modified>
</cp:coreProperties>
</file>

<file path=docProps/thumbnail.jpeg>
</file>